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80" r:id="rId12"/>
    <p:sldId id="269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3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2C4FA4-1FE6-4205-9DB4-131A0A1523A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33C3CC-7AD5-4B27-BB10-ABB0B5362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in/imgres?q=ICSI+and+IMSI+compared+sperm&amp;hl=en&amp;biw=1366&amp;bih=629&amp;tbm=isch&amp;tbnid=ZrCrPOyZsz6TKM:&amp;imgrefurl=http://www.turkey-ivf.com/ivf/imsi-sperm-chosen.html&amp;docid=vpYEOBBW1QZ-_M&amp;imgurl=http://www.turkey-ivf.com/images/icsi-imsi.jpg&amp;w=500&amp;h=230&amp;ei=Ve9JUJuCMYXtrAepoIGIAg&amp;zoom=1&amp;iact=hc&amp;vpx=443&amp;vpy=317&amp;dur=168&amp;hovh=152&amp;hovw=331&amp;tx=172&amp;ty=79&amp;sig=111630761631748501699&amp;page=1&amp;tbnh=82&amp;tbnw=179&amp;start=0&amp;ndsp=20&amp;ved=1t:429,r:9,s:0,i:98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urkey-ivf.com/ivf/imsi-sperm-chosen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f.at/en-us/behandlung/k%C3%BCnstlichebefruchtung.aspx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draleissa.com/uoh/?p=3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76288"/>
            <a:ext cx="8298656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Analysis of </a:t>
            </a:r>
            <a:r>
              <a:rPr lang="en-US" sz="4000" b="1" dirty="0" smtClean="0"/>
              <a:t>Sperm– </a:t>
            </a:r>
            <a:r>
              <a:rPr lang="en-US" sz="4000" b="1" dirty="0" smtClean="0"/>
              <a:t>the number game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Ms. </a:t>
            </a:r>
            <a:r>
              <a:rPr lang="en-US" b="1" dirty="0" err="1" smtClean="0"/>
              <a:t>Saranya</a:t>
            </a:r>
            <a:r>
              <a:rPr lang="en-US" b="1" dirty="0" smtClean="0"/>
              <a:t> </a:t>
            </a:r>
            <a:r>
              <a:rPr lang="en-US" b="1" dirty="0" err="1" smtClean="0"/>
              <a:t>Mithraprabhu</a:t>
            </a:r>
            <a:endParaRPr lang="en-US" b="1" dirty="0" smtClean="0"/>
          </a:p>
          <a:p>
            <a:r>
              <a:rPr lang="en-US" b="1" dirty="0" smtClean="0"/>
              <a:t>Senior Embryologist</a:t>
            </a:r>
          </a:p>
          <a:p>
            <a:endParaRPr lang="en-US" b="1" dirty="0" smtClean="0"/>
          </a:p>
          <a:p>
            <a:r>
              <a:rPr lang="en-US" b="1" dirty="0" err="1" smtClean="0"/>
              <a:t>Womens</a:t>
            </a:r>
            <a:r>
              <a:rPr lang="en-US" b="1" dirty="0" smtClean="0"/>
              <a:t> Center</a:t>
            </a:r>
          </a:p>
          <a:p>
            <a:r>
              <a:rPr lang="en-US" b="1" dirty="0" smtClean="0"/>
              <a:t>Coimbatore, </a:t>
            </a:r>
            <a:r>
              <a:rPr lang="en-US" b="1" dirty="0" err="1" smtClean="0"/>
              <a:t>Trichy</a:t>
            </a:r>
            <a:r>
              <a:rPr lang="en-US" b="1" dirty="0" smtClean="0"/>
              <a:t>, Chennai</a:t>
            </a:r>
            <a:endParaRPr lang="en-US" b="1" dirty="0"/>
          </a:p>
        </p:txBody>
      </p:sp>
      <p:pic>
        <p:nvPicPr>
          <p:cNvPr id="37890" name="Picture 2" descr="http://www.colourbox.com/preview/3877881-63077-golden-pie-chart-with-percentage-numbers-on-black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429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Leucoscreen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Excessive presence indicates reproductive tract infection – </a:t>
            </a:r>
            <a:r>
              <a:rPr lang="en-US" sz="2000" dirty="0" err="1" smtClean="0"/>
              <a:t>Leucocytospermia</a:t>
            </a:r>
            <a:endParaRPr lang="en-US" sz="2000" dirty="0" smtClean="0"/>
          </a:p>
          <a:p>
            <a:r>
              <a:rPr lang="en-US" sz="2000" dirty="0" smtClean="0"/>
              <a:t>This is associated with reductions in the</a:t>
            </a:r>
          </a:p>
          <a:p>
            <a:pPr lvl="1"/>
            <a:r>
              <a:rPr lang="en-US" sz="1800" dirty="0" smtClean="0"/>
              <a:t>Ejaculate volume</a:t>
            </a:r>
          </a:p>
          <a:p>
            <a:pPr lvl="1"/>
            <a:r>
              <a:rPr lang="en-US" sz="1800" dirty="0" smtClean="0"/>
              <a:t>Sperm concentration</a:t>
            </a:r>
          </a:p>
          <a:p>
            <a:pPr lvl="1"/>
            <a:r>
              <a:rPr lang="en-US" sz="1800" dirty="0" smtClean="0"/>
              <a:t>Sperm motility</a:t>
            </a:r>
          </a:p>
          <a:p>
            <a:pPr lvl="1"/>
            <a:r>
              <a:rPr lang="en-US" sz="1800" dirty="0" smtClean="0"/>
              <a:t>Loss of sperm function as a result of oxidative stress</a:t>
            </a:r>
          </a:p>
          <a:p>
            <a:r>
              <a:rPr lang="en-US" sz="2000" dirty="0" smtClean="0"/>
              <a:t>Threshold value</a:t>
            </a:r>
          </a:p>
          <a:p>
            <a:pPr lvl="1"/>
            <a:r>
              <a:rPr lang="en-US" sz="1800" dirty="0" smtClean="0"/>
              <a:t>&lt; or = 5x10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M/ml of round cells</a:t>
            </a:r>
          </a:p>
          <a:p>
            <a:pPr lvl="1"/>
            <a:r>
              <a:rPr lang="en-US" sz="1800" dirty="0" smtClean="0"/>
              <a:t>&lt; or = 1x10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M/ml of leucocytes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3962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Differentiates white blood cells from other round cells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6" name="Picture 2" descr="http://www.asafvet.co.il/upload/file/leucocytes%5b1%5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343401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	</a:t>
            </a:r>
            <a:r>
              <a:rPr lang="en-US" sz="3100" b="1" dirty="0" smtClean="0"/>
              <a:t>Sperm analysis – Basic model</a:t>
            </a:r>
            <a:br>
              <a:rPr lang="en-US" sz="3100" b="1" dirty="0" smtClean="0"/>
            </a:br>
            <a:r>
              <a:rPr lang="en-US" sz="3600" b="1" dirty="0" smtClean="0"/>
              <a:t>			</a:t>
            </a:r>
            <a:r>
              <a:rPr lang="en-US" sz="1600" b="1" dirty="0" err="1" smtClean="0"/>
              <a:t>Jonge</a:t>
            </a:r>
            <a:r>
              <a:rPr lang="en-US" sz="1600" b="1" dirty="0" smtClean="0"/>
              <a:t> 2012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sz="2000" dirty="0" smtClean="0"/>
              <a:t>Reference book – WHO manual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Non-adherence to the standardized protocols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Non-compliant laboratories generate data that may not be relevant for comparison with reference values where standardized protocols have been adhered to</a:t>
            </a:r>
          </a:p>
          <a:p>
            <a:endParaRPr lang="en-US" dirty="0" smtClean="0"/>
          </a:p>
          <a:p>
            <a:pPr lvl="3"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029200"/>
            <a:ext cx="396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Sperm analysis has its own limitations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25604" name="Picture 4" descr="http://rozeklaw.com/img/wisconsin-pro-hac-vice-admi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382219"/>
            <a:ext cx="3200400" cy="247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looking at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/>
          <a:lstStyle/>
          <a:p>
            <a:r>
              <a:rPr lang="en-US" sz="2800" dirty="0" smtClean="0"/>
              <a:t>Sperm analysis – New WHO standards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Genetics of male infertility</a:t>
            </a:r>
          </a:p>
          <a:p>
            <a:r>
              <a:rPr lang="en-US" sz="2800" dirty="0" smtClean="0"/>
              <a:t>Sperm Biomarkers tests – beyond routine sperm analysis</a:t>
            </a:r>
          </a:p>
          <a:p>
            <a:r>
              <a:rPr lang="en-US" sz="2800" dirty="0" smtClean="0"/>
              <a:t>Assisted Reproductive Techniques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http://www.tdlpathology.com/media/9422/genetics_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343400"/>
            <a:ext cx="5943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		Sperm analysis : Limitations</a:t>
            </a:r>
            <a:br>
              <a:rPr lang="en-US" sz="3200" b="1" dirty="0" smtClean="0"/>
            </a:br>
            <a:r>
              <a:rPr lang="en-US" sz="3200" b="1" dirty="0" smtClean="0"/>
              <a:t>			</a:t>
            </a:r>
            <a:r>
              <a:rPr lang="en-US" sz="1800" b="1" dirty="0" err="1" smtClean="0"/>
              <a:t>Bungam</a:t>
            </a:r>
            <a:r>
              <a:rPr lang="en-US" sz="1800" b="1" dirty="0" smtClean="0"/>
              <a:t> et al., 2011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83208"/>
          </a:xfrm>
        </p:spPr>
        <p:txBody>
          <a:bodyPr/>
          <a:lstStyle/>
          <a:p>
            <a:r>
              <a:rPr lang="en-US" sz="2400" dirty="0" smtClean="0"/>
              <a:t>Predictive value in relation to achieving spontaneous pregnancy is poor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Predictive value in relation to the choice of ART technique is limited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Poor link between the pathogenesis and the diagnosis of sperm evaluation</a:t>
            </a:r>
          </a:p>
          <a:p>
            <a:pPr lvl="6">
              <a:buNone/>
            </a:pPr>
            <a:r>
              <a:rPr lang="en-US" dirty="0" smtClean="0"/>
              <a:t>					</a:t>
            </a:r>
          </a:p>
          <a:p>
            <a:pPr lvl="6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5257800"/>
            <a:ext cx="28194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Male infertility evaluation – much more than a simple sperm analysis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554" name="Picture 2" descr="http://1.bp.blogspot.com/-1Ef9DhJ9wXk/TerM2HEmt5I/AAAAAAAAAG0/42g1N-0LwGM/s1600/limitatio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495800"/>
            <a:ext cx="3124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Genetics of male infertility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72000"/>
          </a:xfrm>
        </p:spPr>
        <p:txBody>
          <a:bodyPr/>
          <a:lstStyle/>
          <a:p>
            <a:r>
              <a:rPr lang="en-US" sz="2400" dirty="0" smtClean="0"/>
              <a:t>Genetic etiology for reproductive failure</a:t>
            </a:r>
          </a:p>
          <a:p>
            <a:pPr lvl="1"/>
            <a:r>
              <a:rPr lang="en-US" sz="2000" dirty="0" err="1" smtClean="0"/>
              <a:t>Azoospermia</a:t>
            </a:r>
            <a:endParaRPr lang="en-US" sz="2000" dirty="0" smtClean="0"/>
          </a:p>
          <a:p>
            <a:pPr lvl="1"/>
            <a:r>
              <a:rPr lang="en-US" sz="2000" dirty="0" smtClean="0"/>
              <a:t>Severe </a:t>
            </a:r>
            <a:r>
              <a:rPr lang="en-US" sz="2000" dirty="0" err="1" smtClean="0"/>
              <a:t>oligozoospermia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err="1" smtClean="0"/>
              <a:t>Azoospermia</a:t>
            </a:r>
            <a:endParaRPr lang="en-US" sz="2400" dirty="0" smtClean="0"/>
          </a:p>
          <a:p>
            <a:pPr lvl="1"/>
            <a:r>
              <a:rPr lang="en-US" sz="2000" dirty="0" smtClean="0"/>
              <a:t>Non-obstructive (Cystic Fibrosis)</a:t>
            </a:r>
          </a:p>
          <a:p>
            <a:pPr lvl="1"/>
            <a:r>
              <a:rPr lang="en-US" sz="2000" dirty="0" smtClean="0"/>
              <a:t>Obstructive (Y chromosome deletions)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3581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6"/>
                </a:solidFill>
              </a:rPr>
              <a:t>Karyotyping</a:t>
            </a:r>
            <a:r>
              <a:rPr lang="en-US" b="1" dirty="0" smtClean="0">
                <a:solidFill>
                  <a:schemeClr val="accent6"/>
                </a:solidFill>
              </a:rPr>
              <a:t> as part of pre-treatment screening for &lt;5.0M/ml sperm concentration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2530" name="Picture 2" descr="http://www.medicinafetala.ro/wp-content/uploads/2010/10/kary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229100"/>
            <a:ext cx="2857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Obstructive / Non-obstructive </a:t>
            </a:r>
            <a:r>
              <a:rPr lang="en-US" sz="2800" b="1" dirty="0" err="1" smtClean="0"/>
              <a:t>Azoopsermia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54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Obstructive </a:t>
            </a:r>
            <a:r>
              <a:rPr lang="en-US" sz="2400" dirty="0" err="1" smtClean="0"/>
              <a:t>Azoospermia</a:t>
            </a:r>
            <a:endParaRPr lang="en-US" sz="2400" dirty="0" smtClean="0"/>
          </a:p>
          <a:p>
            <a:pPr lvl="1"/>
            <a:r>
              <a:rPr lang="en-US" sz="2000" dirty="0" smtClean="0"/>
              <a:t>Congenital Bilateral Absence of Vas Deferens (CBAVD) is the common cause</a:t>
            </a:r>
          </a:p>
          <a:p>
            <a:pPr lvl="1"/>
            <a:r>
              <a:rPr lang="en-US" sz="2000" dirty="0" smtClean="0"/>
              <a:t>Spermatogenesis intact and can be retrieved from </a:t>
            </a:r>
            <a:r>
              <a:rPr lang="en-US" sz="2000" dirty="0" err="1" smtClean="0"/>
              <a:t>epididymis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Non-obstructive </a:t>
            </a:r>
            <a:r>
              <a:rPr lang="en-US" sz="2400" dirty="0" err="1" smtClean="0"/>
              <a:t>Azoospermia</a:t>
            </a:r>
            <a:endParaRPr lang="en-US" sz="2400" dirty="0" smtClean="0"/>
          </a:p>
          <a:p>
            <a:pPr lvl="1"/>
            <a:r>
              <a:rPr lang="en-US" sz="2000" dirty="0" smtClean="0"/>
              <a:t>Y chromosome deletions</a:t>
            </a:r>
          </a:p>
          <a:p>
            <a:pPr lvl="1"/>
            <a:r>
              <a:rPr lang="en-US" sz="2000" dirty="0" smtClean="0"/>
              <a:t>AZF locus contains genes for spermatogenesis</a:t>
            </a:r>
          </a:p>
          <a:p>
            <a:pPr lvl="1"/>
            <a:r>
              <a:rPr lang="en-US" sz="2000" dirty="0" err="1" smtClean="0"/>
              <a:t>AZFa</a:t>
            </a:r>
            <a:r>
              <a:rPr lang="en-US" sz="2000" dirty="0" smtClean="0"/>
              <a:t>, </a:t>
            </a:r>
            <a:r>
              <a:rPr lang="en-US" sz="2000" dirty="0" err="1" smtClean="0"/>
              <a:t>AZFb</a:t>
            </a:r>
            <a:r>
              <a:rPr lang="en-US" sz="2000" dirty="0" smtClean="0"/>
              <a:t>, </a:t>
            </a:r>
            <a:r>
              <a:rPr lang="en-US" sz="2000" dirty="0" err="1" smtClean="0"/>
              <a:t>AZFc</a:t>
            </a:r>
            <a:endParaRPr lang="en-US" sz="2000" dirty="0"/>
          </a:p>
        </p:txBody>
      </p:sp>
      <p:pic>
        <p:nvPicPr>
          <p:cNvPr id="21506" name="Picture 2" descr="http://www.maleinfertility.org/retrieva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648200"/>
            <a:ext cx="3581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AZF </a:t>
            </a:r>
            <a:r>
              <a:rPr lang="en-US" sz="3600" b="1" dirty="0" err="1" smtClean="0"/>
              <a:t>microdeletions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/>
          <a:lstStyle/>
          <a:p>
            <a:r>
              <a:rPr lang="en-US" sz="2400" b="1" dirty="0" err="1" smtClean="0"/>
              <a:t>AZFa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AZFb</a:t>
            </a:r>
            <a:r>
              <a:rPr lang="en-US" sz="2400" b="1" dirty="0" smtClean="0"/>
              <a:t> deletions</a:t>
            </a:r>
          </a:p>
          <a:p>
            <a:pPr lvl="1"/>
            <a:r>
              <a:rPr lang="en-US" sz="2000" dirty="0" err="1" smtClean="0"/>
              <a:t>Spermatogenic</a:t>
            </a:r>
            <a:r>
              <a:rPr lang="en-US" sz="2000" dirty="0" smtClean="0"/>
              <a:t> failure (</a:t>
            </a:r>
            <a:r>
              <a:rPr lang="en-US" sz="2000" dirty="0" err="1" smtClean="0"/>
              <a:t>Sertoli</a:t>
            </a:r>
            <a:r>
              <a:rPr lang="en-US" sz="2000" dirty="0" smtClean="0"/>
              <a:t> Cell Syndrome) causing </a:t>
            </a:r>
            <a:r>
              <a:rPr lang="en-US" sz="2000" dirty="0" err="1" smtClean="0"/>
              <a:t>Azoospermia</a:t>
            </a:r>
            <a:endParaRPr lang="en-US" sz="2000" dirty="0" smtClean="0"/>
          </a:p>
          <a:p>
            <a:pPr lvl="1"/>
            <a:r>
              <a:rPr lang="en-US" sz="2000" dirty="0" smtClean="0"/>
              <a:t>Testicular sperm retrieval ineffective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b="1" dirty="0" err="1" smtClean="0"/>
              <a:t>AZFc</a:t>
            </a:r>
            <a:r>
              <a:rPr lang="en-US" sz="2400" b="1" dirty="0" smtClean="0"/>
              <a:t> deletions</a:t>
            </a:r>
          </a:p>
          <a:p>
            <a:pPr lvl="1"/>
            <a:r>
              <a:rPr lang="en-US" sz="2000" dirty="0" smtClean="0"/>
              <a:t>Variable phenotype – mild </a:t>
            </a:r>
            <a:r>
              <a:rPr lang="en-US" sz="2000" dirty="0" err="1" smtClean="0"/>
              <a:t>Oligozoospermia</a:t>
            </a:r>
            <a:r>
              <a:rPr lang="en-US" sz="2000" dirty="0" smtClean="0"/>
              <a:t> to </a:t>
            </a:r>
            <a:r>
              <a:rPr lang="en-US" sz="2000" dirty="0" err="1" smtClean="0"/>
              <a:t>Azoospermia</a:t>
            </a:r>
            <a:endParaRPr lang="en-US" sz="2000" dirty="0" smtClean="0"/>
          </a:p>
          <a:p>
            <a:pPr lvl="1"/>
            <a:r>
              <a:rPr lang="en-US" sz="2000" dirty="0" smtClean="0"/>
              <a:t>Sperm retrieval from ejaculate (for </a:t>
            </a:r>
            <a:r>
              <a:rPr lang="en-US" sz="2000" dirty="0" err="1" smtClean="0"/>
              <a:t>oligozoospermia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Testicular biopsy (for </a:t>
            </a:r>
            <a:r>
              <a:rPr lang="en-US" sz="2000" dirty="0" err="1" smtClean="0"/>
              <a:t>Azoospermia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38200" y="5181600"/>
            <a:ext cx="3124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Y chromosome deletions at a much higher rate in infertile men than in fertile controls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0482" name="Picture 2" descr="http://www.malefertility.md/sites/default/files/microdeletion-analy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214" y="4953000"/>
            <a:ext cx="340178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93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AZF </a:t>
            </a:r>
            <a:r>
              <a:rPr lang="en-US" sz="3600" b="1" dirty="0" err="1" smtClean="0"/>
              <a:t>microdeletions</a:t>
            </a:r>
            <a:endParaRPr lang="en-US" sz="3600" b="1" dirty="0"/>
          </a:p>
        </p:txBody>
      </p:sp>
      <p:pic>
        <p:nvPicPr>
          <p:cNvPr id="26626" name="Picture 2" descr="http://www.uhmc.sunysb.edu/urology/male_infertility/Image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324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looking at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/>
          <a:lstStyle/>
          <a:p>
            <a:r>
              <a:rPr lang="en-US" sz="2800" dirty="0" smtClean="0"/>
              <a:t>Sperm analysis – New WHO standards</a:t>
            </a:r>
          </a:p>
          <a:p>
            <a:r>
              <a:rPr lang="en-US" sz="2800" dirty="0" smtClean="0"/>
              <a:t>Genetics of male infertility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Sperm Biomarkers – beyond routine sperm analysis</a:t>
            </a:r>
          </a:p>
          <a:p>
            <a:r>
              <a:rPr lang="en-US" sz="2800" dirty="0" smtClean="0"/>
              <a:t>Assisted Reproductive Techniques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8434" name="Picture 2" descr="http://upload.wikimedia.org/wikipedia/commons/8/87/Ssvs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199" y="4038600"/>
            <a:ext cx="182880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Sperm Biomarkers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7022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Sperm analysis – fails to assess the genetic material present in the sperm head which transmits into the </a:t>
            </a:r>
            <a:r>
              <a:rPr lang="en-US" sz="2000" dirty="0" err="1" smtClean="0"/>
              <a:t>oocyte</a:t>
            </a:r>
            <a:r>
              <a:rPr lang="en-US" sz="2000" dirty="0" smtClean="0"/>
              <a:t> and embryo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Newer markers needed – to predict pregnancy outcome and risk of adverse outcome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Sperm DNA integrity – better measure of fertility potential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DNA fragmentation will reduce the sperm cells ability to produce a viable embryo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410" name="Picture 2" descr="http://www.passmyexams.co.uk/GCSE/biology/images/sp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191000"/>
            <a:ext cx="4800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are we looking at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840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Sperm analysis – New WHO standards</a:t>
            </a:r>
          </a:p>
          <a:p>
            <a:r>
              <a:rPr lang="en-US" sz="2800" dirty="0" smtClean="0"/>
              <a:t>Genetics of male infertility</a:t>
            </a:r>
          </a:p>
          <a:p>
            <a:r>
              <a:rPr lang="en-US" sz="2800" dirty="0" smtClean="0"/>
              <a:t>Sperm Biomarkers tests – beyond routine sperm analysis</a:t>
            </a:r>
          </a:p>
          <a:p>
            <a:r>
              <a:rPr lang="en-US" sz="2800" dirty="0" smtClean="0"/>
              <a:t>Assisted Reproductive Techniques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6866" name="Picture 2" descr="http://4.bp.blogspot.com/_46Hbr4qMeTM/TQxXyHX5aYI/AAAAAAAAJHw/oLPOCMqSIMQ/s1600/looking+for+something+little+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91000"/>
            <a:ext cx="5943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07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Role of sperm DNA – reproductive outcome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404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Fertilization involves </a:t>
            </a:r>
          </a:p>
          <a:p>
            <a:pPr lvl="1"/>
            <a:r>
              <a:rPr lang="en-US" sz="1800" dirty="0" smtClean="0"/>
              <a:t>Fusion of the cell membrane </a:t>
            </a:r>
          </a:p>
          <a:p>
            <a:pPr lvl="1"/>
            <a:r>
              <a:rPr lang="en-US" sz="1800" dirty="0" smtClean="0"/>
              <a:t>Union of the male and female gamete genomes</a:t>
            </a:r>
          </a:p>
          <a:p>
            <a:r>
              <a:rPr lang="en-US" sz="2000" dirty="0" smtClean="0"/>
              <a:t>Sperm DNA integrity plays a role in</a:t>
            </a:r>
          </a:p>
          <a:p>
            <a:pPr lvl="1"/>
            <a:r>
              <a:rPr lang="en-US" sz="1800" dirty="0" smtClean="0"/>
              <a:t>Fertilization process</a:t>
            </a:r>
          </a:p>
          <a:p>
            <a:pPr lvl="1"/>
            <a:r>
              <a:rPr lang="en-US" sz="1800" dirty="0" smtClean="0"/>
              <a:t>Embryo development</a:t>
            </a:r>
            <a:endParaRPr lang="en-US" sz="1400" dirty="0" smtClean="0"/>
          </a:p>
          <a:p>
            <a:r>
              <a:rPr lang="en-US" sz="2000" dirty="0" smtClean="0"/>
              <a:t>Sperm DNA damage includes </a:t>
            </a:r>
          </a:p>
          <a:p>
            <a:pPr lvl="1"/>
            <a:r>
              <a:rPr lang="en-US" sz="1800" dirty="0" smtClean="0"/>
              <a:t>DNA fragmentation</a:t>
            </a:r>
          </a:p>
          <a:p>
            <a:pPr lvl="1"/>
            <a:r>
              <a:rPr lang="en-US" sz="1800" dirty="0" smtClean="0"/>
              <a:t>Abnormal chromatin packaging</a:t>
            </a:r>
          </a:p>
          <a:p>
            <a:pPr lvl="1"/>
            <a:r>
              <a:rPr lang="en-US" sz="1800" dirty="0" err="1" smtClean="0"/>
              <a:t>Protamine</a:t>
            </a:r>
            <a:r>
              <a:rPr lang="en-US" sz="1800" dirty="0" smtClean="0"/>
              <a:t> deficiency</a:t>
            </a:r>
          </a:p>
          <a:p>
            <a:r>
              <a:rPr lang="en-US" sz="2000" dirty="0" smtClean="0"/>
              <a:t>Ample clinical evidence to show that sperm DNA damage adversely affects reproductive outcome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396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Sperm DNA fragmentation inversely related to the sperm cells ability to produce a viable embryo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6386" name="Picture 2" descr="http://infertilidadyaborto.com/images/halosp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4724400"/>
            <a:ext cx="2971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Mechanisms of Sperm DNA fragmentation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Apoptosis in Spermatogenesis</a:t>
            </a:r>
          </a:p>
          <a:p>
            <a:r>
              <a:rPr lang="en-US" sz="2000" dirty="0" smtClean="0"/>
              <a:t>DNA strand breaks during </a:t>
            </a:r>
            <a:r>
              <a:rPr lang="en-US" sz="2000" dirty="0" err="1" smtClean="0"/>
              <a:t>remodelling</a:t>
            </a:r>
            <a:r>
              <a:rPr lang="en-US" sz="2000" dirty="0" smtClean="0"/>
              <a:t> of sperm chromatin during </a:t>
            </a:r>
            <a:r>
              <a:rPr lang="en-US" sz="2000" dirty="0" err="1" smtClean="0"/>
              <a:t>spermiogenesis</a:t>
            </a:r>
            <a:endParaRPr lang="en-US" sz="2000" dirty="0" smtClean="0"/>
          </a:p>
          <a:p>
            <a:r>
              <a:rPr lang="en-US" sz="2000" dirty="0" smtClean="0"/>
              <a:t>Post testicular DNA fragmentation via ROS, during sperm transport through </a:t>
            </a:r>
            <a:r>
              <a:rPr lang="en-US" sz="2000" dirty="0" err="1" smtClean="0"/>
              <a:t>seminiferous</a:t>
            </a:r>
            <a:r>
              <a:rPr lang="en-US" sz="2000" dirty="0" smtClean="0"/>
              <a:t> tubules and </a:t>
            </a:r>
            <a:r>
              <a:rPr lang="en-US" sz="2000" dirty="0" err="1" smtClean="0"/>
              <a:t>epididymis</a:t>
            </a:r>
            <a:endParaRPr lang="en-US" sz="2000" dirty="0" smtClean="0"/>
          </a:p>
          <a:p>
            <a:r>
              <a:rPr lang="en-US" sz="2000" dirty="0" smtClean="0"/>
              <a:t>Induced by</a:t>
            </a:r>
          </a:p>
          <a:p>
            <a:pPr lvl="1"/>
            <a:r>
              <a:rPr lang="en-US" sz="1800" dirty="0" smtClean="0"/>
              <a:t>Endogenous </a:t>
            </a:r>
            <a:r>
              <a:rPr lang="en-US" sz="1800" dirty="0" err="1" smtClean="0"/>
              <a:t>caspases</a:t>
            </a:r>
            <a:r>
              <a:rPr lang="en-US" sz="1800" dirty="0" smtClean="0"/>
              <a:t> and </a:t>
            </a:r>
            <a:r>
              <a:rPr lang="en-US" sz="1800" dirty="0" err="1" smtClean="0"/>
              <a:t>endonucleases</a:t>
            </a:r>
            <a:endParaRPr lang="en-US" sz="1800" dirty="0" smtClean="0"/>
          </a:p>
          <a:p>
            <a:pPr lvl="1"/>
            <a:r>
              <a:rPr lang="en-US" sz="1800" dirty="0" smtClean="0"/>
              <a:t>Radio and chemotherapy</a:t>
            </a:r>
          </a:p>
          <a:p>
            <a:pPr lvl="1"/>
            <a:r>
              <a:rPr lang="en-US" sz="1800" dirty="0" smtClean="0"/>
              <a:t>Environmental toxicants</a:t>
            </a:r>
          </a:p>
          <a:p>
            <a:pPr lvl="1"/>
            <a:r>
              <a:rPr lang="en-US" sz="1800" dirty="0" smtClean="0"/>
              <a:t>Smoking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scielo.br/img/revistas/ibju/v33n5/a02f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886200"/>
            <a:ext cx="4572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399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Sperm DNA fragmentation - Conditions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6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Idiopathic infertility</a:t>
            </a:r>
          </a:p>
          <a:p>
            <a:r>
              <a:rPr lang="en-US" sz="2800" dirty="0" smtClean="0"/>
              <a:t>Persistent infertility after treatment of female</a:t>
            </a:r>
          </a:p>
          <a:p>
            <a:r>
              <a:rPr lang="en-US" sz="2800" dirty="0" smtClean="0"/>
              <a:t>Recurrent miscarriage</a:t>
            </a:r>
          </a:p>
          <a:p>
            <a:r>
              <a:rPr lang="en-US" sz="2800" dirty="0" smtClean="0"/>
              <a:t>Cancer in male: before and after treatment</a:t>
            </a:r>
          </a:p>
          <a:p>
            <a:r>
              <a:rPr lang="en-US" sz="2800" dirty="0" smtClean="0"/>
              <a:t>Abnormal sperm analysis</a:t>
            </a:r>
          </a:p>
          <a:p>
            <a:r>
              <a:rPr lang="en-US" sz="2800" dirty="0" smtClean="0"/>
              <a:t>Advancing male age (&gt;50 years)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399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Sperm DNA fragmentation - Evaluation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2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Sperm Chromatin Structure Assay </a:t>
            </a:r>
            <a:r>
              <a:rPr lang="en-US" sz="2400" b="1" dirty="0" smtClean="0"/>
              <a:t>(SCSA)</a:t>
            </a:r>
          </a:p>
          <a:p>
            <a:r>
              <a:rPr lang="en-US" sz="2400" dirty="0" err="1" smtClean="0"/>
              <a:t>Tdt</a:t>
            </a:r>
            <a:r>
              <a:rPr lang="en-US" sz="2400" dirty="0" smtClean="0"/>
              <a:t>-mediated-</a:t>
            </a:r>
            <a:r>
              <a:rPr lang="en-US" sz="2400" dirty="0" err="1" smtClean="0"/>
              <a:t>dUTP</a:t>
            </a:r>
            <a:r>
              <a:rPr lang="en-US" sz="2400" dirty="0" smtClean="0"/>
              <a:t> nick end </a:t>
            </a:r>
            <a:r>
              <a:rPr lang="en-US" sz="2400" dirty="0" err="1" smtClean="0"/>
              <a:t>labelling</a:t>
            </a:r>
            <a:r>
              <a:rPr lang="en-US" sz="2400" dirty="0" smtClean="0"/>
              <a:t> </a:t>
            </a:r>
            <a:r>
              <a:rPr lang="en-US" sz="2400" b="1" dirty="0" smtClean="0"/>
              <a:t>(TUNEL)</a:t>
            </a:r>
          </a:p>
          <a:p>
            <a:r>
              <a:rPr lang="en-US" sz="2400" dirty="0" smtClean="0"/>
              <a:t>Single cell gel electrophoresis </a:t>
            </a:r>
            <a:r>
              <a:rPr lang="en-US" sz="2400" b="1" dirty="0" smtClean="0"/>
              <a:t>(COMET)</a:t>
            </a:r>
          </a:p>
          <a:p>
            <a:r>
              <a:rPr lang="en-US" sz="2400" dirty="0" smtClean="0"/>
              <a:t>Sperm Chromatin Dispersion </a:t>
            </a:r>
            <a:r>
              <a:rPr lang="en-US" sz="2400" b="1" dirty="0" smtClean="0"/>
              <a:t>(SCD)</a:t>
            </a:r>
          </a:p>
          <a:p>
            <a:r>
              <a:rPr lang="en-US" sz="2400" dirty="0" err="1" smtClean="0"/>
              <a:t>Acridine</a:t>
            </a:r>
            <a:r>
              <a:rPr lang="en-US" sz="2400" dirty="0" smtClean="0"/>
              <a:t> Orange test</a:t>
            </a:r>
          </a:p>
          <a:p>
            <a:r>
              <a:rPr lang="en-US" sz="2400" dirty="0" err="1" smtClean="0"/>
              <a:t>Toluidine</a:t>
            </a:r>
            <a:r>
              <a:rPr lang="en-US" sz="2400" dirty="0" smtClean="0"/>
              <a:t> Blue Test</a:t>
            </a:r>
          </a:p>
          <a:p>
            <a:r>
              <a:rPr lang="en-US" sz="2400" dirty="0" err="1" smtClean="0"/>
              <a:t>Oxidised</a:t>
            </a:r>
            <a:r>
              <a:rPr lang="en-US" sz="2400" dirty="0" smtClean="0"/>
              <a:t> </a:t>
            </a:r>
            <a:r>
              <a:rPr lang="en-US" sz="2400" dirty="0" err="1" smtClean="0"/>
              <a:t>deoxynucleoside</a:t>
            </a:r>
            <a:endParaRPr lang="en-US" sz="2400" dirty="0" smtClean="0"/>
          </a:p>
          <a:p>
            <a:r>
              <a:rPr lang="en-US" sz="2400" dirty="0" err="1" smtClean="0"/>
              <a:t>Chromomycin</a:t>
            </a:r>
            <a:r>
              <a:rPr lang="en-US" sz="2400" dirty="0" smtClean="0"/>
              <a:t> A3 staining</a:t>
            </a:r>
          </a:p>
          <a:p>
            <a:r>
              <a:rPr lang="en-US" sz="2400" dirty="0" err="1" smtClean="0"/>
              <a:t>Annexin</a:t>
            </a:r>
            <a:r>
              <a:rPr lang="en-US" sz="2400" dirty="0" smtClean="0"/>
              <a:t> V-Binding Ability Assay</a:t>
            </a:r>
          </a:p>
          <a:p>
            <a:r>
              <a:rPr lang="en-US" sz="2400" dirty="0" smtClean="0"/>
              <a:t>Evaluation of Anti- or Pro- Apoptotic Proteins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Sperm Chromatin Structure Assay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78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Gold standard method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Major tests applied for clinical evaluation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Over the last decade over 125 peer-reviewed research articles available to show the clinical relevance for DNA damage assessment</a:t>
            </a:r>
            <a:endParaRPr lang="en-US" sz="2800" dirty="0"/>
          </a:p>
        </p:txBody>
      </p:sp>
      <p:pic>
        <p:nvPicPr>
          <p:cNvPr id="12290" name="Picture 2" descr="https://www.scsadiagnostics.com/images/gr_DonalEve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343400"/>
            <a:ext cx="4114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SCSA Principle</a:t>
            </a:r>
            <a:r>
              <a:rPr lang="en-US" sz="3600" dirty="0" smtClean="0"/>
              <a:t> </a:t>
            </a:r>
            <a:r>
              <a:rPr lang="en-US" sz="1600" dirty="0" err="1" smtClean="0"/>
              <a:t>Bungum</a:t>
            </a:r>
            <a:r>
              <a:rPr lang="en-US" sz="1600" dirty="0" smtClean="0"/>
              <a:t> et al., 2011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/>
          <a:lstStyle/>
          <a:p>
            <a:r>
              <a:rPr lang="en-US" sz="2000" dirty="0" smtClean="0"/>
              <a:t>DNA Fragmentation Index (DFI) and % of Spermatozoa with abnormally High DNA </a:t>
            </a:r>
            <a:r>
              <a:rPr lang="en-US" sz="2000" dirty="0" err="1" smtClean="0"/>
              <a:t>Stainability</a:t>
            </a:r>
            <a:r>
              <a:rPr lang="en-US" sz="2000" dirty="0" smtClean="0"/>
              <a:t> (HDS) are calculated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DFI related to</a:t>
            </a:r>
          </a:p>
          <a:p>
            <a:pPr lvl="1"/>
            <a:r>
              <a:rPr lang="en-US" sz="2000" dirty="0" smtClean="0"/>
              <a:t>Sperm with both single and double strand breaks</a:t>
            </a:r>
          </a:p>
          <a:p>
            <a:pPr lvl="1"/>
            <a:r>
              <a:rPr lang="en-US" sz="2000" dirty="0" smtClean="0"/>
              <a:t>Impairment of normal </a:t>
            </a:r>
            <a:r>
              <a:rPr lang="en-US" sz="2000" dirty="0" err="1" smtClean="0"/>
              <a:t>protamination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HDS related to</a:t>
            </a:r>
          </a:p>
          <a:p>
            <a:pPr lvl="1"/>
            <a:r>
              <a:rPr lang="en-US" sz="2000" dirty="0" smtClean="0"/>
              <a:t>Immature spermatozoa</a:t>
            </a:r>
          </a:p>
          <a:p>
            <a:pPr lvl="1">
              <a:buNone/>
            </a:pPr>
            <a:r>
              <a:rPr lang="en-US" sz="2400" dirty="0" smtClean="0"/>
              <a:t>						</a:t>
            </a:r>
          </a:p>
          <a:p>
            <a:pPr lvl="1">
              <a:buNone/>
            </a:pPr>
            <a:r>
              <a:rPr lang="en-US" dirty="0" smtClean="0"/>
              <a:t>						</a:t>
            </a:r>
            <a:endParaRPr lang="en-US" sz="2000" dirty="0"/>
          </a:p>
        </p:txBody>
      </p:sp>
      <p:pic>
        <p:nvPicPr>
          <p:cNvPr id="11266" name="Picture 2" descr="http://ars.els-cdn.com/content/image/1-s2.0-S0015028208007036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9" y="4207564"/>
            <a:ext cx="3048001" cy="265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SCSA - Advantage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54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Availability of a standardized protocol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Adherence to the standardized protocol minimizes inter-laboratory variation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Precision Flow </a:t>
            </a:r>
            <a:r>
              <a:rPr lang="en-US" sz="2400" dirty="0" err="1" smtClean="0"/>
              <a:t>Cytometer</a:t>
            </a:r>
            <a:r>
              <a:rPr lang="en-US" sz="2400" dirty="0" smtClean="0"/>
              <a:t> used – measuring 1000’s of sperm rather than a 100</a:t>
            </a:r>
            <a:endParaRPr lang="en-US" sz="2400" dirty="0"/>
          </a:p>
        </p:txBody>
      </p:sp>
      <p:pic>
        <p:nvPicPr>
          <p:cNvPr id="10246" name="Picture 6" descr="Flow Cytome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106" y="4495800"/>
            <a:ext cx="423189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10600" cy="11041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DNA Fragmentation Index - Interpretation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78408"/>
          </a:xfrm>
        </p:spPr>
        <p:txBody>
          <a:bodyPr/>
          <a:lstStyle/>
          <a:p>
            <a:r>
              <a:rPr lang="en-US" dirty="0" smtClean="0"/>
              <a:t>DNA damage</a:t>
            </a:r>
          </a:p>
          <a:p>
            <a:pPr lvl="1"/>
            <a:r>
              <a:rPr lang="en-US" sz="2400" dirty="0" smtClean="0"/>
              <a:t>&lt;15% - 	Normal sample</a:t>
            </a:r>
          </a:p>
          <a:p>
            <a:pPr lvl="1"/>
            <a:r>
              <a:rPr lang="en-US" sz="2400" dirty="0" smtClean="0"/>
              <a:t>&gt; 20% - 	Partly explains infertility problem</a:t>
            </a:r>
          </a:p>
          <a:p>
            <a:pPr lvl="1"/>
            <a:r>
              <a:rPr lang="en-US" sz="2400" dirty="0" smtClean="0"/>
              <a:t>25 to 30% - 	Directly IVF/ICSI</a:t>
            </a:r>
          </a:p>
          <a:p>
            <a:pPr lvl="1"/>
            <a:r>
              <a:rPr lang="en-US" sz="2400" dirty="0" smtClean="0"/>
              <a:t>&gt;30% - 	ICSI to be considered</a:t>
            </a:r>
            <a:endParaRPr lang="en-US" sz="2400" dirty="0"/>
          </a:p>
        </p:txBody>
      </p:sp>
      <p:pic>
        <p:nvPicPr>
          <p:cNvPr id="9218" name="Picture 2" descr="http://www.rndsystems.com/resources/images/63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4191000"/>
            <a:ext cx="38957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are we looking at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78408"/>
          </a:xfrm>
        </p:spPr>
        <p:txBody>
          <a:bodyPr/>
          <a:lstStyle/>
          <a:p>
            <a:r>
              <a:rPr lang="en-US" sz="2800" dirty="0" smtClean="0"/>
              <a:t>Sperm analysis – New WHO standards</a:t>
            </a:r>
          </a:p>
          <a:p>
            <a:r>
              <a:rPr lang="en-US" sz="2800" dirty="0" smtClean="0"/>
              <a:t>Genetics of male infertility</a:t>
            </a:r>
          </a:p>
          <a:p>
            <a:r>
              <a:rPr lang="en-US" sz="2800" dirty="0" smtClean="0"/>
              <a:t>Sperm Biomarkers – beyond routine sperm analysis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Assisted Reproductive Techniques</a:t>
            </a:r>
          </a:p>
        </p:txBody>
      </p:sp>
      <p:pic>
        <p:nvPicPr>
          <p:cNvPr id="4" name="Picture 2" descr="http://lakecharlesobgyn.com/Images/infertility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11480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IUI – TFMSC and TZI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3962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	    Do’s</a:t>
            </a:r>
          </a:p>
          <a:p>
            <a:r>
              <a:rPr lang="en-US" sz="2400" dirty="0" smtClean="0"/>
              <a:t>Total functional motile sperm count</a:t>
            </a:r>
          </a:p>
          <a:p>
            <a:pPr lvl="1"/>
            <a:r>
              <a:rPr lang="en-US" sz="2000" dirty="0" smtClean="0"/>
              <a:t>5 to 10 M/ejaculate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err="1" smtClean="0"/>
              <a:t>Teratozoospermic</a:t>
            </a:r>
            <a:r>
              <a:rPr lang="en-US" sz="2400" dirty="0" smtClean="0"/>
              <a:t> Index</a:t>
            </a:r>
          </a:p>
          <a:p>
            <a:pPr lvl="1"/>
            <a:r>
              <a:rPr lang="en-US" sz="2000" dirty="0" smtClean="0"/>
              <a:t>&lt;1.5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3352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        </a:t>
            </a:r>
            <a:r>
              <a:rPr lang="en-US" b="1" dirty="0" err="1" smtClean="0"/>
              <a:t>Dont’s</a:t>
            </a:r>
            <a:endParaRPr lang="en-US" b="1" dirty="0" smtClean="0"/>
          </a:p>
          <a:p>
            <a:r>
              <a:rPr lang="en-US" sz="2400" dirty="0" smtClean="0"/>
              <a:t>Total functional motile sperm count</a:t>
            </a:r>
          </a:p>
          <a:p>
            <a:pPr lvl="1"/>
            <a:r>
              <a:rPr lang="en-US" sz="2000" dirty="0" smtClean="0"/>
              <a:t>&lt;5 M/ejaculate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err="1" smtClean="0"/>
              <a:t>Teratozoospermic</a:t>
            </a:r>
            <a:r>
              <a:rPr lang="en-US" sz="2400" dirty="0" smtClean="0"/>
              <a:t> Index</a:t>
            </a:r>
          </a:p>
          <a:p>
            <a:pPr lvl="1"/>
            <a:r>
              <a:rPr lang="en-US" sz="2000" dirty="0" smtClean="0"/>
              <a:t>&gt;1.5 (poor fertility prognosis)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8600" y="5257800"/>
            <a:ext cx="4038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IUI not to be done with severe </a:t>
            </a:r>
            <a:r>
              <a:rPr lang="en-US" b="1" dirty="0" err="1" smtClean="0">
                <a:solidFill>
                  <a:schemeClr val="accent6"/>
                </a:solidFill>
              </a:rPr>
              <a:t>Oligoasthenoteratozoospermic</a:t>
            </a:r>
            <a:r>
              <a:rPr lang="en-US" b="1" dirty="0" smtClean="0">
                <a:solidFill>
                  <a:schemeClr val="accent6"/>
                </a:solidFill>
              </a:rPr>
              <a:t> samples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7170" name="Picture 2" descr="http://bmhospitals.com/wp-content/uploads/2012/09/i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724400"/>
            <a:ext cx="234461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Cut-off values for Semen parameters as published in consecutive WHO manuals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229600" cy="548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25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Semen 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WHO 1980</a:t>
                      </a:r>
                      <a:endParaRPr lang="en-US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WHO 1987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WHO 1992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WHO 1999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WHO 2010</a:t>
                      </a:r>
                      <a:endParaRPr lang="en-US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Volume (ml)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----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1.5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Conc.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20-200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20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20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 conc.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-----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40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40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 motility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or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= 60</a:t>
                      </a:r>
                      <a:endPara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50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50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</a:t>
                      </a:r>
                      <a:r>
                        <a:rPr lang="en-US" baseline="0" dirty="0" smtClean="0"/>
                        <a:t> = 50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 motility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or = 2</a:t>
                      </a:r>
                    </a:p>
                    <a:p>
                      <a:pPr algn="ctr"/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25%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25%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25%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32% (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a+b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Vitality (%)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----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50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or = 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Morphology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80.5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89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Leukocyte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&lt;4.7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&lt;1.0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IVF/ICSI – TFMSC, TZI and DFI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007008"/>
          </a:xfrm>
        </p:spPr>
        <p:txBody>
          <a:bodyPr/>
          <a:lstStyle/>
          <a:p>
            <a:r>
              <a:rPr lang="en-US" sz="2400" b="1" dirty="0" smtClean="0"/>
              <a:t>Functional motile sperm count</a:t>
            </a:r>
          </a:p>
          <a:p>
            <a:pPr lvl="1"/>
            <a:r>
              <a:rPr lang="en-US" sz="2000" dirty="0" smtClean="0"/>
              <a:t>&gt;0.3 M/</a:t>
            </a:r>
            <a:r>
              <a:rPr lang="en-US" sz="2000" dirty="0" err="1" smtClean="0"/>
              <a:t>ej</a:t>
            </a:r>
            <a:r>
              <a:rPr lang="en-US" sz="2000" dirty="0" smtClean="0"/>
              <a:t> – IVF may be considered</a:t>
            </a:r>
          </a:p>
          <a:p>
            <a:pPr lvl="1"/>
            <a:r>
              <a:rPr lang="en-US" sz="2000" dirty="0" smtClean="0"/>
              <a:t>&lt; 0.3 M/</a:t>
            </a:r>
            <a:r>
              <a:rPr lang="en-US" sz="2000" dirty="0" err="1" smtClean="0"/>
              <a:t>ej</a:t>
            </a:r>
            <a:r>
              <a:rPr lang="en-US" sz="2000" dirty="0" smtClean="0"/>
              <a:t> – ICSI to be done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b="1" dirty="0" err="1" smtClean="0"/>
              <a:t>Teratozoospermic</a:t>
            </a:r>
            <a:r>
              <a:rPr lang="en-US" sz="2400" b="1" dirty="0" smtClean="0"/>
              <a:t> Index</a:t>
            </a:r>
          </a:p>
          <a:p>
            <a:pPr lvl="1"/>
            <a:r>
              <a:rPr lang="en-US" sz="2000" dirty="0" smtClean="0"/>
              <a:t>&gt;1.5 – directly IVF/ICSI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DNA Fragmentation Index</a:t>
            </a:r>
          </a:p>
          <a:p>
            <a:pPr lvl="1"/>
            <a:r>
              <a:rPr lang="en-US" sz="2000" dirty="0" smtClean="0"/>
              <a:t>25 to 30% - directly IVF/ICSI</a:t>
            </a:r>
          </a:p>
          <a:p>
            <a:pPr lvl="1"/>
            <a:r>
              <a:rPr lang="en-US" sz="2000" dirty="0" smtClean="0"/>
              <a:t>&gt;30%	- ICSI to be considered	</a:t>
            </a:r>
            <a:r>
              <a:rPr lang="en-US" sz="24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1447800"/>
            <a:ext cx="3200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Acts as a predictive factor in the choice of treatment modality required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6148" name="Picture 4" descr="http://2.bp.blogspot.com/-v5Anz3LMIPQ/T6pMXP6Ws2I/AAAAAAAAALA/75Vb4FkMIKY/s1600/intracytoplasmic-sperm-inj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3733800"/>
            <a:ext cx="36004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TESE - ICSI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Diagnostic TESE</a:t>
            </a:r>
          </a:p>
          <a:p>
            <a:pPr lvl="1"/>
            <a:r>
              <a:rPr lang="en-US" sz="2400" dirty="0" smtClean="0"/>
              <a:t>Performed prior to IVF</a:t>
            </a:r>
          </a:p>
          <a:p>
            <a:pPr lvl="1"/>
            <a:r>
              <a:rPr lang="en-US" sz="2400" dirty="0" smtClean="0"/>
              <a:t>Sperm viability and morphology assessed</a:t>
            </a:r>
          </a:p>
          <a:p>
            <a:pPr lvl="1"/>
            <a:r>
              <a:rPr lang="en-US" sz="2400" dirty="0" err="1" smtClean="0"/>
              <a:t>Cryopreserved</a:t>
            </a:r>
            <a:r>
              <a:rPr lang="en-US" sz="2400" dirty="0" smtClean="0"/>
              <a:t> if sperm present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Therapeutic TESE</a:t>
            </a:r>
          </a:p>
          <a:p>
            <a:pPr lvl="1"/>
            <a:r>
              <a:rPr lang="en-US" sz="2400" dirty="0" smtClean="0"/>
              <a:t>Performed on day of </a:t>
            </a:r>
            <a:r>
              <a:rPr lang="en-US" sz="2400" dirty="0" err="1" smtClean="0"/>
              <a:t>Oocyte</a:t>
            </a:r>
            <a:r>
              <a:rPr lang="en-US" sz="2400" dirty="0" smtClean="0"/>
              <a:t> retrieval</a:t>
            </a:r>
          </a:p>
          <a:p>
            <a:pPr lvl="1"/>
            <a:r>
              <a:rPr lang="en-US" sz="2400" dirty="0" smtClean="0"/>
              <a:t>In some cases, </a:t>
            </a:r>
            <a:r>
              <a:rPr lang="en-US" sz="2400" dirty="0" err="1" smtClean="0"/>
              <a:t>cryopreserved</a:t>
            </a:r>
            <a:r>
              <a:rPr lang="en-US" sz="2400" dirty="0" smtClean="0"/>
              <a:t> TESE also used</a:t>
            </a:r>
            <a:endParaRPr lang="en-US" sz="2400" dirty="0"/>
          </a:p>
        </p:txBody>
      </p:sp>
      <p:pic>
        <p:nvPicPr>
          <p:cNvPr id="5122" name="Picture 2" descr="http://www.fertilitycrete.gr/wp-content/uploads/2010/10/sperm-aspi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0"/>
            <a:ext cx="27051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100% immotile sperm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Immotile sperm – can either be dead or live</a:t>
            </a:r>
          </a:p>
          <a:p>
            <a:r>
              <a:rPr lang="en-US" sz="2400" dirty="0" smtClean="0"/>
              <a:t>Viability status at sperm analysis using eosin – </a:t>
            </a:r>
            <a:r>
              <a:rPr lang="en-US" sz="2400" dirty="0" err="1" smtClean="0"/>
              <a:t>nigrosin</a:t>
            </a:r>
            <a:r>
              <a:rPr lang="en-US" sz="2400" dirty="0" smtClean="0"/>
              <a:t> stain</a:t>
            </a:r>
          </a:p>
          <a:p>
            <a:r>
              <a:rPr lang="en-US" sz="2400" dirty="0" smtClean="0"/>
              <a:t>Hypo Osmotic </a:t>
            </a:r>
            <a:r>
              <a:rPr lang="en-US" sz="2400" dirty="0" err="1" smtClean="0"/>
              <a:t>Swellling</a:t>
            </a:r>
            <a:r>
              <a:rPr lang="en-US" sz="2400" dirty="0" smtClean="0"/>
              <a:t> Test – used to select sperm during ICSI</a:t>
            </a:r>
          </a:p>
          <a:p>
            <a:r>
              <a:rPr lang="en-US" sz="2400" dirty="0" smtClean="0"/>
              <a:t>First Women’s Center pregnancy with 100% immotile sperm achieved in 1999</a:t>
            </a:r>
            <a:endParaRPr lang="en-US" sz="2400" dirty="0"/>
          </a:p>
        </p:txBody>
      </p:sp>
      <p:pic>
        <p:nvPicPr>
          <p:cNvPr id="4098" name="Picture 2" descr="http://www.stmother.com/En/img/typicalTreatment/spermTe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0"/>
            <a:ext cx="6248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Intracytoplasmic</a:t>
            </a:r>
            <a:r>
              <a:rPr lang="en-US" sz="3600" b="1" dirty="0" smtClean="0"/>
              <a:t> Morphologically selected Sperm Injection (IMSI)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179" name="Picture 3" descr="http://www.turkey-ivf.com/images/icsi-im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6324600" cy="3733800"/>
          </a:xfrm>
          <a:prstGeom prst="rect">
            <a:avLst/>
          </a:prstGeom>
          <a:noFill/>
        </p:spPr>
      </p:pic>
      <p:sp>
        <p:nvSpPr>
          <p:cNvPr id="5018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Intracytoplasmic</a:t>
            </a:r>
            <a:r>
              <a:rPr lang="en-US" sz="3200" b="1" dirty="0" smtClean="0"/>
              <a:t> Morphologically selected Sperm Injection (IMSI)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Type: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                     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http://www.ivf.at/Kinderwunsch/Behandlung/kuenstliche%20Befruchtung/IMSI/Kinderwunsch-IMS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858000" cy="4343400"/>
          </a:xfrm>
          <a:prstGeom prst="rect">
            <a:avLst/>
          </a:prstGeom>
          <a:noFill/>
        </p:spPr>
      </p:pic>
      <p:sp>
        <p:nvSpPr>
          <p:cNvPr id="1028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Blackadder ITC" pitchFamily="82" charset="0"/>
              </a:rPr>
              <a:t>Thank you</a:t>
            </a:r>
            <a:endParaRPr lang="en-US" sz="9600" b="1" dirty="0">
              <a:latin typeface="Blackadder ITC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04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http://blog.ovuline.com/wp-content/uploads/2012/06/Male-Fertility-63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60007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Sperm Analysis – WHO,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edition, 2010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4778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Sperm conc. 		</a:t>
            </a:r>
            <a:r>
              <a:rPr lang="en-US" sz="2400" dirty="0" smtClean="0"/>
              <a:t>	15 </a:t>
            </a:r>
            <a:r>
              <a:rPr lang="en-US" sz="2400" dirty="0" smtClean="0"/>
              <a:t>M/ml</a:t>
            </a:r>
          </a:p>
          <a:p>
            <a:r>
              <a:rPr lang="en-US" sz="2400" dirty="0" smtClean="0"/>
              <a:t>Total motility 			40%</a:t>
            </a:r>
          </a:p>
          <a:p>
            <a:r>
              <a:rPr lang="en-US" sz="2400" dirty="0" smtClean="0"/>
              <a:t>Progressive motility 	</a:t>
            </a:r>
            <a:r>
              <a:rPr lang="en-US" sz="2400" dirty="0" smtClean="0"/>
              <a:t>	32</a:t>
            </a:r>
            <a:r>
              <a:rPr lang="en-US" sz="2400" dirty="0" smtClean="0"/>
              <a:t>% (</a:t>
            </a:r>
            <a:r>
              <a:rPr lang="en-US" sz="2400" dirty="0" err="1" smtClean="0"/>
              <a:t>a+b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Vitality 				58%</a:t>
            </a:r>
          </a:p>
          <a:p>
            <a:r>
              <a:rPr lang="en-US" sz="2400" dirty="0" smtClean="0"/>
              <a:t>Morphology 			4%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4343400"/>
            <a:ext cx="3352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‘Abnormal’ results WHO 1999 reclassified as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‘Normal’ results WHO 2010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http://www.increasemalefertility.net/images/sperm-qual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14800"/>
            <a:ext cx="416493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7231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Motility grading – WHO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edition, 2010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r>
              <a:rPr lang="en-US" sz="2400" dirty="0" smtClean="0"/>
              <a:t>Progressive motility (PR)</a:t>
            </a:r>
          </a:p>
          <a:p>
            <a:pPr lvl="1"/>
            <a:r>
              <a:rPr lang="en-US" sz="2000" dirty="0" smtClean="0"/>
              <a:t>Sperm moving actively, regardless of speed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Non – progressive motility (NP)</a:t>
            </a:r>
          </a:p>
          <a:p>
            <a:pPr lvl="1"/>
            <a:r>
              <a:rPr lang="en-US" sz="2000" dirty="0" smtClean="0"/>
              <a:t>Absence of progression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Immotile (IM)</a:t>
            </a:r>
          </a:p>
          <a:p>
            <a:pPr lvl="1"/>
            <a:r>
              <a:rPr lang="en-US" sz="2000" dirty="0" smtClean="0"/>
              <a:t>No movement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495800"/>
            <a:ext cx="3810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Motility grading as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a,b,c,d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in WHO 4</a:t>
            </a:r>
            <a:r>
              <a:rPr lang="en-US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edition – changed to PR, NP and IM in WHO 5</a:t>
            </a:r>
            <a:r>
              <a:rPr lang="en-US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edition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770" name="Picture 2" descr="http://www.instablogsimages.com/1/2011/07/01/vitamin_d_increases_sperm_motility_nrf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448694"/>
            <a:ext cx="3200400" cy="221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Sperm morphology - assessments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30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Kruger strict criteria for morphology evaluation</a:t>
            </a:r>
          </a:p>
          <a:p>
            <a:pPr lvl="1"/>
            <a:r>
              <a:rPr lang="en-US" sz="2000" dirty="0" smtClean="0"/>
              <a:t>Shape of sperm</a:t>
            </a:r>
          </a:p>
          <a:p>
            <a:pPr lvl="1"/>
            <a:r>
              <a:rPr lang="en-US" sz="2000" dirty="0" err="1" smtClean="0"/>
              <a:t>Acrosome</a:t>
            </a:r>
            <a:r>
              <a:rPr lang="en-US" sz="2000" dirty="0" smtClean="0"/>
              <a:t> (40% - 70% of sperm head)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Only specialized </a:t>
            </a:r>
            <a:r>
              <a:rPr lang="en-US" sz="2400" dirty="0" err="1" smtClean="0"/>
              <a:t>andrology</a:t>
            </a:r>
            <a:r>
              <a:rPr lang="en-US" sz="2400" dirty="0" smtClean="0"/>
              <a:t> laboratories can perform strict 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495800"/>
            <a:ext cx="4038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Stained sperm  (size, head shape, mid piece, tail and other abnormalities) are examined under oil at 100X power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746" name="Picture 2" descr="http://journal.pomafertility.com/assets/Sperm-Morphology-Images-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030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Sperm function – predictive assessments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Total motile sperm count</a:t>
            </a:r>
          </a:p>
          <a:p>
            <a:pPr lvl="1"/>
            <a:r>
              <a:rPr lang="en-US" sz="2000" i="1" dirty="0" smtClean="0"/>
              <a:t>Sperm no. in the entire ejaculate</a:t>
            </a:r>
          </a:p>
          <a:p>
            <a:r>
              <a:rPr lang="en-US" sz="2400" b="1" dirty="0" smtClean="0"/>
              <a:t>Total functional motile sperm count</a:t>
            </a:r>
          </a:p>
          <a:p>
            <a:pPr lvl="1"/>
            <a:r>
              <a:rPr lang="en-US" sz="2000" i="1" dirty="0" smtClean="0"/>
              <a:t>No. of functionally competent sperm</a:t>
            </a:r>
          </a:p>
          <a:p>
            <a:r>
              <a:rPr lang="en-US" sz="2400" b="1" dirty="0" err="1" smtClean="0"/>
              <a:t>Teratozoospermic</a:t>
            </a:r>
            <a:r>
              <a:rPr lang="en-US" sz="2400" b="1" dirty="0" smtClean="0"/>
              <a:t> Index</a:t>
            </a:r>
          </a:p>
          <a:p>
            <a:pPr lvl="1"/>
            <a:r>
              <a:rPr lang="en-US" sz="2000" i="1" dirty="0" smtClean="0"/>
              <a:t>No. of abnormalities present per abnormal spermatozoon</a:t>
            </a:r>
          </a:p>
          <a:p>
            <a:r>
              <a:rPr lang="en-US" sz="2400" b="1" dirty="0" smtClean="0"/>
              <a:t>Sperm deformity Index </a:t>
            </a:r>
          </a:p>
          <a:p>
            <a:pPr lvl="1"/>
            <a:r>
              <a:rPr lang="en-US" sz="2000" i="1" dirty="0" smtClean="0"/>
              <a:t>Multiple structural deformities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304800" y="5029200"/>
            <a:ext cx="4191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Critical to assess the male fertility potential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698" name="Picture 2" descr="http://cache.gizmodo.com/assets/images/39/2009/07/ist2_1146510_little_sp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813788"/>
            <a:ext cx="3429001" cy="204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Functional motile sperm count - Interpretation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391400" cy="268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4352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Ranges (per ejaculate)</a:t>
                      </a:r>
                      <a:endParaRPr lang="en-US" dirty="0"/>
                    </a:p>
                  </a:txBody>
                  <a:tcPr/>
                </a:tc>
              </a:tr>
              <a:tr h="751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–</a:t>
                      </a:r>
                      <a:r>
                        <a:rPr lang="en-US" baseline="0" dirty="0" smtClean="0"/>
                        <a:t> 10 M/ejaculate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51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baseline="0" dirty="0" smtClean="0"/>
                        <a:t>&gt;0.3 M/ejaculate</a:t>
                      </a:r>
                    </a:p>
                    <a:p>
                      <a:pPr algn="ctr">
                        <a:buFont typeface="Wingdings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  <a:tr h="751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ICSI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0.3 M/ejaculate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4343400"/>
            <a:ext cx="3276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No. of functionally competent sperm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676" name="Picture 4" descr="http://static3.depositphotos.com/1003962/196/i/950/depositphotos_1963970-Thinking-man-and-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0"/>
            <a:ext cx="3276600" cy="183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Teratozoopsermic</a:t>
            </a:r>
            <a:r>
              <a:rPr lang="en-US" sz="2800" b="1" dirty="0" smtClean="0"/>
              <a:t> Index- Interpretation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447800"/>
          <a:ext cx="7391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Teratozoospermic</a:t>
                      </a:r>
                      <a:r>
                        <a:rPr lang="en-US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1.5</a:t>
                      </a:r>
                      <a:endParaRPr lang="en-US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IVF / ICSI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1.5</a:t>
                      </a:r>
                      <a:endParaRPr lang="en-US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Poor fertility prognosis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or =</a:t>
                      </a:r>
                      <a:r>
                        <a:rPr lang="en-US" baseline="0" dirty="0" smtClean="0"/>
                        <a:t> 3.0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648200"/>
            <a:ext cx="411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No. of abnormalities present per abnormal spermatozoon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0" name="Picture 2" descr="http://static4.depositphotos.com/1001911/364/v/950/depositphotos_3643397-Thinking-emot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124200" cy="196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511</TotalTime>
  <Words>1387</Words>
  <Application>Microsoft Office PowerPoint</Application>
  <PresentationFormat>On-screen Show (4:3)</PresentationFormat>
  <Paragraphs>321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Verve</vt:lpstr>
      <vt:lpstr>Analysis of Sperm– the number game</vt:lpstr>
      <vt:lpstr>What are we looking at</vt:lpstr>
      <vt:lpstr>Cut-off values for Semen parameters as published in consecutive WHO manuals</vt:lpstr>
      <vt:lpstr>Sperm Analysis – WHO, 5th edition, 2010</vt:lpstr>
      <vt:lpstr>Motility grading – WHO 5th edition, 2010</vt:lpstr>
      <vt:lpstr>Sperm morphology - assessments</vt:lpstr>
      <vt:lpstr>Sperm function – predictive assessments</vt:lpstr>
      <vt:lpstr>Functional motile sperm count - Interpretation</vt:lpstr>
      <vt:lpstr>Teratozoopsermic Index- Interpretation</vt:lpstr>
      <vt:lpstr>Leucoscreen</vt:lpstr>
      <vt:lpstr> Sperm analysis – Basic model    Jonge 2012</vt:lpstr>
      <vt:lpstr>What are we looking at</vt:lpstr>
      <vt:lpstr>  Sperm analysis : Limitations    Bungam et al., 2011</vt:lpstr>
      <vt:lpstr>Genetics of male infertility</vt:lpstr>
      <vt:lpstr>Obstructive / Non-obstructive Azoopsermia</vt:lpstr>
      <vt:lpstr>AZF microdeletions</vt:lpstr>
      <vt:lpstr>AZF microdeletions</vt:lpstr>
      <vt:lpstr>What are we looking at</vt:lpstr>
      <vt:lpstr>Sperm Biomarkers</vt:lpstr>
      <vt:lpstr>Role of sperm DNA – reproductive outcome</vt:lpstr>
      <vt:lpstr>Mechanisms of Sperm DNA fragmentation</vt:lpstr>
      <vt:lpstr>Sperm DNA fragmentation - Conditions</vt:lpstr>
      <vt:lpstr>Sperm DNA fragmentation - Evaluation</vt:lpstr>
      <vt:lpstr>Sperm Chromatin Structure Assay</vt:lpstr>
      <vt:lpstr>SCSA Principle Bungum et al., 2011</vt:lpstr>
      <vt:lpstr>SCSA - Advantage</vt:lpstr>
      <vt:lpstr>DNA Fragmentation Index - Interpretation</vt:lpstr>
      <vt:lpstr>What are we looking at</vt:lpstr>
      <vt:lpstr>IUI – TFMSC and TZI</vt:lpstr>
      <vt:lpstr>IVF/ICSI – TFMSC, TZI and DFI</vt:lpstr>
      <vt:lpstr>TESE - ICSI</vt:lpstr>
      <vt:lpstr>100% immotile sperm</vt:lpstr>
      <vt:lpstr>Intracytoplasmic Morphologically selected Sperm Injection (IMSI)</vt:lpstr>
      <vt:lpstr>Intracytoplasmic Morphologically selected Sperm Injection (IMSI)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infertility – Current perspectives</dc:title>
  <dc:creator>User-PC</dc:creator>
  <cp:lastModifiedBy>User-PC</cp:lastModifiedBy>
  <cp:revision>80</cp:revision>
  <dcterms:created xsi:type="dcterms:W3CDTF">2012-09-05T15:56:07Z</dcterms:created>
  <dcterms:modified xsi:type="dcterms:W3CDTF">2013-04-26T10:52:27Z</dcterms:modified>
</cp:coreProperties>
</file>